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63" r:id="rId9"/>
    <p:sldId id="267" r:id="rId10"/>
    <p:sldId id="268" r:id="rId11"/>
    <p:sldId id="266" r:id="rId12"/>
    <p:sldId id="265" r:id="rId13"/>
    <p:sldId id="262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AE1"/>
    <a:srgbClr val="8AC6ED"/>
    <a:srgbClr val="147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32" autoAdjust="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2F018-84F5-40EA-9B01-6C192A720000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24132-7ECF-45E3-A942-43F759696D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0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CEB2998-C049-46E7-A126-311957B39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51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B8F978A2-22C6-4C50-90A9-00C7EEBC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2708891"/>
            <a:ext cx="8061081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147AB1"/>
                </a:solidFill>
                <a:latin typeface="Gotham Black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894E447-7E28-54F8-EA73-E5B6C94972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906" y="5404790"/>
            <a:ext cx="8167550" cy="12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8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86C93C54-0D05-40A5-BA83-8348A905B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38" y="-117875"/>
            <a:ext cx="12388638" cy="6975875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56D2BC8-930C-43EE-9CED-B7A5D017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36" y="1374168"/>
            <a:ext cx="5079023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  <a:latin typeface="Gotham Black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1" name="Marcador de gráfico 10">
            <a:extLst>
              <a:ext uri="{FF2B5EF4-FFF2-40B4-BE49-F238E27FC236}">
                <a16:creationId xmlns:a16="http://schemas.microsoft.com/office/drawing/2014/main" id="{F9216C58-717B-47A1-9A03-5904FEF8237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462957" y="1259803"/>
            <a:ext cx="4729162" cy="4554538"/>
          </a:xfr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s-CO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4C7D4FD-78FE-4013-A7FA-CBE801FC4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4081" y="2699731"/>
            <a:ext cx="5078413" cy="1986569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Omnes" panose="02000506040000020004" pitchFamily="2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Omnes" panose="02000506040000020004" pitchFamily="2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Omnes" panose="02000506040000020004" pitchFamily="2" charset="0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Omnes" panose="02000506040000020004" pitchFamily="2" charset="0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Omnes" panose="02000506040000020004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752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rgbClr val="147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6D935FF4-2F0A-48B5-8441-97BEAE23B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448800" cy="6893386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2432FDE3-BF49-4D9D-AEC3-99EDF68D3C59}"/>
              </a:ext>
            </a:extLst>
          </p:cNvPr>
          <p:cNvSpPr/>
          <p:nvPr userDrawn="1"/>
        </p:nvSpPr>
        <p:spPr>
          <a:xfrm>
            <a:off x="6948521" y="932093"/>
            <a:ext cx="4811357" cy="481135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8993E01-F5CD-4AF8-BA43-4633EEA608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2035" y="5885098"/>
            <a:ext cx="3429965" cy="790445"/>
          </a:xfrm>
          <a:prstGeom prst="rect">
            <a:avLst/>
          </a:prstGeom>
        </p:spPr>
      </p:pic>
      <p:sp>
        <p:nvSpPr>
          <p:cNvPr id="16" name="Título 15">
            <a:extLst>
              <a:ext uri="{FF2B5EF4-FFF2-40B4-BE49-F238E27FC236}">
                <a16:creationId xmlns:a16="http://schemas.microsoft.com/office/drawing/2014/main" id="{D049257C-FD58-4DB8-9AC7-2FA51330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88" y="1522591"/>
            <a:ext cx="5262311" cy="132556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Gotham Black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7D08D875-D73F-4842-8237-584D271AE8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3058985"/>
            <a:ext cx="5332411" cy="259186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  <a:latin typeface="Omnes" panose="02000506040000020004" pitchFamily="2" charset="0"/>
              </a:defRPr>
            </a:lvl1pPr>
            <a:lvl2pPr>
              <a:defRPr sz="2400">
                <a:solidFill>
                  <a:srgbClr val="002060"/>
                </a:solidFill>
                <a:latin typeface="Omnes" panose="02000506040000020004" pitchFamily="2" charset="0"/>
              </a:defRPr>
            </a:lvl2pPr>
            <a:lvl3pPr>
              <a:defRPr sz="2000">
                <a:solidFill>
                  <a:srgbClr val="002060"/>
                </a:solidFill>
                <a:latin typeface="Omnes" panose="02000506040000020004" pitchFamily="2" charset="0"/>
              </a:defRPr>
            </a:lvl3pPr>
            <a:lvl4pPr>
              <a:defRPr sz="1800">
                <a:solidFill>
                  <a:srgbClr val="002060"/>
                </a:solidFill>
                <a:latin typeface="Omnes" panose="02000506040000020004" pitchFamily="2" charset="0"/>
              </a:defRPr>
            </a:lvl4pPr>
            <a:lvl5pPr>
              <a:defRPr sz="1800">
                <a:solidFill>
                  <a:srgbClr val="002060"/>
                </a:solidFill>
                <a:latin typeface="Omnes" panose="02000506040000020004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22" name="Marcador de contenido 21">
            <a:extLst>
              <a:ext uri="{FF2B5EF4-FFF2-40B4-BE49-F238E27FC236}">
                <a16:creationId xmlns:a16="http://schemas.microsoft.com/office/drawing/2014/main" id="{AAB96BB8-3558-4A25-90AD-A704C6982F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0634" y="1799122"/>
            <a:ext cx="3507129" cy="33235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115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4607B6-80BC-44F0-AB1B-22995BC25D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" y="-1"/>
            <a:ext cx="12285965" cy="691806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945758C0-754E-4434-8848-7EF083BF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0" y="2793673"/>
            <a:ext cx="4017791" cy="1325563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002060"/>
                </a:solidFill>
                <a:latin typeface="Gotham Black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9BE0058-5521-4DB6-B790-9B81AF420B78}"/>
              </a:ext>
            </a:extLst>
          </p:cNvPr>
          <p:cNvSpPr/>
          <p:nvPr userDrawn="1"/>
        </p:nvSpPr>
        <p:spPr>
          <a:xfrm>
            <a:off x="5305764" y="1892175"/>
            <a:ext cx="53824" cy="3063202"/>
          </a:xfrm>
          <a:prstGeom prst="rect">
            <a:avLst/>
          </a:prstGeom>
          <a:solidFill>
            <a:srgbClr val="8A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53F0ABE-0EA9-4B0A-9650-DA08F98BB3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3682" y="1957534"/>
            <a:ext cx="5480501" cy="299784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923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rgbClr val="6FB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7C2D586-DAB9-41D0-89E4-240D5E9ABD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17002"/>
            <a:ext cx="12192001" cy="1499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F8ECB4F-4DEB-4642-8E98-CD37335472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7755" y="-1261469"/>
            <a:ext cx="4687830" cy="2833688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5E7D753B-332B-4FC4-9403-2DC51AF4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19" y="1572219"/>
            <a:ext cx="5074921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Gotham Black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CB45071-DBA3-49FF-8516-CF3E6DBC9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3603" y="3144928"/>
            <a:ext cx="5075237" cy="2438400"/>
          </a:xfrm>
        </p:spPr>
        <p:txBody>
          <a:bodyPr/>
          <a:lstStyle>
            <a:lvl1pPr>
              <a:defRPr>
                <a:latin typeface="Omnes" panose="02000506040000020004" pitchFamily="2" charset="0"/>
              </a:defRPr>
            </a:lvl1pPr>
            <a:lvl2pPr>
              <a:defRPr>
                <a:latin typeface="Omnes" panose="02000506040000020004" pitchFamily="2" charset="0"/>
              </a:defRPr>
            </a:lvl2pPr>
            <a:lvl3pPr>
              <a:defRPr>
                <a:latin typeface="Omnes" panose="02000506040000020004" pitchFamily="2" charset="0"/>
              </a:defRPr>
            </a:lvl3pPr>
            <a:lvl4pPr>
              <a:defRPr>
                <a:latin typeface="Omnes" panose="02000506040000020004" pitchFamily="2" charset="0"/>
              </a:defRPr>
            </a:lvl4pPr>
            <a:lvl5pPr>
              <a:defRPr>
                <a:latin typeface="Omnes" panose="02000506040000020004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4EDECAFA-F298-4240-BE4A-3757F23BFB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5731" y="1265555"/>
            <a:ext cx="4687888" cy="46482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163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D31FEB3-D421-4CF8-95F4-982F27349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5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8FCAEBAA-5A83-4B31-B3DE-89545ACFC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6495" y="2133600"/>
            <a:ext cx="3902603" cy="428625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E844CE-5B37-4C33-A1AD-10AD0B10C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5354" y="4388485"/>
            <a:ext cx="2346326" cy="595313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otham Black" pitchFamily="50" charset="0"/>
              </a:defRPr>
            </a:lvl1pPr>
          </a:lstStyle>
          <a:p>
            <a:pPr lvl="0"/>
            <a:r>
              <a:rPr lang="es-ES" dirty="0"/>
              <a:t>GRACIAS</a:t>
            </a:r>
            <a:endParaRPr lang="es-CO" dirty="0"/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806FBA8E-0000-4249-8C1F-C6BC7AB6AE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1759" y="4909584"/>
            <a:ext cx="3640561" cy="59531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Omnes Semibold" pitchFamily="2" charset="0"/>
              </a:defRPr>
            </a:lvl1pPr>
          </a:lstStyle>
          <a:p>
            <a:pPr lvl="0"/>
            <a:r>
              <a:rPr lang="es-ES" dirty="0"/>
              <a:t>Por su atención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3059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48FB88-AED3-478C-BFEF-E37EDB62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840A1C-E144-4C6D-B6D9-E88AFC98D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A9421-6EC9-44C2-A54B-E2F554378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D07D-3BBC-466C-85A8-4A5C8C0D8846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C1128-61BD-4805-BBFA-1DF8DF333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45157A-0EF1-49F8-86E6-0C8B9FFCE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0EA3-3B24-410C-98CF-E66BBF433B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590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E4114-5724-4985-A900-98550823E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A70684-2301-4026-994E-BC212B96EB5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0A1015-C4AF-45B4-BAFD-872C3EF27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59" y="0"/>
            <a:ext cx="12210459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69F1330-22D0-4BAA-858C-FE3923D775B7}"/>
              </a:ext>
            </a:extLst>
          </p:cNvPr>
          <p:cNvSpPr txBox="1"/>
          <p:nvPr/>
        </p:nvSpPr>
        <p:spPr>
          <a:xfrm>
            <a:off x="431800" y="1870967"/>
            <a:ext cx="889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PLAN DE INTERVENCIONES COLECTIVAS MUNICIPAL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</a:rPr>
              <a:t>MUNICIPIO DE PURACE</a:t>
            </a:r>
          </a:p>
          <a:p>
            <a:pPr algn="ctr"/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5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2310063" y="1905506"/>
            <a:ext cx="8630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400" dirty="0"/>
              <a:t>1.- </a:t>
            </a:r>
            <a:r>
              <a:rPr lang="es-MX" sz="2400" dirty="0"/>
              <a:t>Educación permanente sobre HABITOS Y ESTILOS DE VIDA SALUDABLE. (ECNT)</a:t>
            </a:r>
          </a:p>
          <a:p>
            <a:pPr marL="0" indent="0">
              <a:buNone/>
            </a:pPr>
            <a:r>
              <a:rPr lang="es-MX" sz="2400" dirty="0"/>
              <a:t>2.- ESTRATEGIA 4X4 – Grupos NO regulares </a:t>
            </a:r>
          </a:p>
          <a:p>
            <a:pPr marL="0" indent="0">
              <a:buNone/>
            </a:pPr>
            <a:r>
              <a:rPr lang="es-MX" sz="2400" dirty="0"/>
              <a:t>3.- Promoción de hábitos y estilos de vida saludables - </a:t>
            </a:r>
            <a:r>
              <a:rPr lang="es-MX" sz="2400" b="1" dirty="0"/>
              <a:t>EMISORA</a:t>
            </a:r>
          </a:p>
          <a:p>
            <a:pPr marL="0" indent="0">
              <a:buNone/>
            </a:pPr>
            <a:r>
              <a:rPr lang="es-MX" sz="2400" dirty="0"/>
              <a:t>4.- ATENCION ADULTO MAYOR - Modos y condiciones de vida saludable </a:t>
            </a:r>
          </a:p>
          <a:p>
            <a:pPr marL="0" indent="0">
              <a:buNone/>
            </a:pPr>
            <a:r>
              <a:rPr lang="es-MX" sz="2400" dirty="0"/>
              <a:t>5.- CONMEMORACION SEMANA DE HABITOS Y ESTILOS DE VIDA SALUDABLE – Sep.</a:t>
            </a:r>
            <a:endParaRPr lang="es-ES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95ECF3-28C4-4C5E-9C5A-4B5A4C0801E6}"/>
              </a:ext>
            </a:extLst>
          </p:cNvPr>
          <p:cNvSpPr txBox="1"/>
          <p:nvPr/>
        </p:nvSpPr>
        <p:spPr>
          <a:xfrm>
            <a:off x="1670385" y="85691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ACTIVIDADES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5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691815" y="2583159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MX" sz="3200" b="1" dirty="0"/>
              <a:t>3.- Convivencia social y salud mental.</a:t>
            </a:r>
            <a:endParaRPr lang="es-ES" sz="3200" b="1" dirty="0"/>
          </a:p>
        </p:txBody>
      </p:sp>
      <p:pic>
        <p:nvPicPr>
          <p:cNvPr id="4098" name="Picture 2" descr="Concepto de salud mental dibujado a mano | Vector Premium">
            <a:extLst>
              <a:ext uri="{FF2B5EF4-FFF2-40B4-BE49-F238E27FC236}">
                <a16:creationId xmlns:a16="http://schemas.microsoft.com/office/drawing/2014/main" id="{F1326F1C-1546-47FE-B6A9-E0CD5A154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7443537" y="1647658"/>
            <a:ext cx="3910263" cy="356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3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56A6950-281B-4F00-BAEB-5589AAF2C088}"/>
              </a:ext>
            </a:extLst>
          </p:cNvPr>
          <p:cNvSpPr txBox="1"/>
          <p:nvPr/>
        </p:nvSpPr>
        <p:spPr>
          <a:xfrm>
            <a:off x="1638300" y="584200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ACTIVIDADES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1331495" y="1536174"/>
            <a:ext cx="8683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400" dirty="0"/>
              <a:t>1.- Atención pacientes con alteraciones de la salud mental</a:t>
            </a:r>
          </a:p>
          <a:p>
            <a:pPr marL="0" indent="0">
              <a:buNone/>
            </a:pPr>
            <a:r>
              <a:rPr lang="es-ES" sz="2400" dirty="0"/>
              <a:t>2.- Capacitación en primeros auxilios psicológicos </a:t>
            </a:r>
          </a:p>
          <a:p>
            <a:pPr marL="0" indent="0">
              <a:buNone/>
            </a:pPr>
            <a:r>
              <a:rPr lang="es-ES" sz="2400" dirty="0"/>
              <a:t>3.- Dinamizar la ruta de salud mental</a:t>
            </a:r>
          </a:p>
          <a:p>
            <a:pPr marL="0" indent="0">
              <a:buNone/>
            </a:pPr>
            <a:r>
              <a:rPr lang="es-ES" sz="2400" dirty="0"/>
              <a:t>4.- Mecanismos para resolución de conflictos </a:t>
            </a:r>
          </a:p>
          <a:p>
            <a:pPr marL="0" indent="0">
              <a:buNone/>
            </a:pPr>
            <a:r>
              <a:rPr lang="es-ES" sz="2400" dirty="0"/>
              <a:t>5.- Prevención de consumo de SPA – Prevención de suicidios</a:t>
            </a:r>
          </a:p>
          <a:p>
            <a:pPr marL="0" indent="0">
              <a:buNone/>
            </a:pPr>
            <a:r>
              <a:rPr lang="es-ES" sz="2400" dirty="0"/>
              <a:t>6.- Movilización social día del adulto mayor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MX" sz="2400" dirty="0"/>
              <a:t>7.- Estrategia para la identificación de violencias basadas en género y violencia intrafamiliar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4359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2247900" y="2120900"/>
            <a:ext cx="706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MX" sz="3200" b="1" dirty="0"/>
              <a:t>4.- Sexualidad derechos sexuales y reproductivos.</a:t>
            </a:r>
            <a:endParaRPr lang="es-ES" sz="3200" b="1" dirty="0"/>
          </a:p>
        </p:txBody>
      </p:sp>
      <p:pic>
        <p:nvPicPr>
          <p:cNvPr id="5122" name="Picture 2" descr="SALUD SEXUAL Y REPRODUCTIVA | Mind Map">
            <a:extLst>
              <a:ext uri="{FF2B5EF4-FFF2-40B4-BE49-F238E27FC236}">
                <a16:creationId xmlns:a16="http://schemas.microsoft.com/office/drawing/2014/main" id="{C663468C-F925-498C-B7E4-E414E8AB3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55" y="2120900"/>
            <a:ext cx="3404644" cy="2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75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1443789" y="1607553"/>
            <a:ext cx="10074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3200" dirty="0"/>
              <a:t>1.- Atención a la maternidad segura</a:t>
            </a:r>
          </a:p>
          <a:p>
            <a:pPr marL="0" indent="0">
              <a:buNone/>
            </a:pPr>
            <a:r>
              <a:rPr lang="es-ES" sz="3200" dirty="0"/>
              <a:t>2.- Proceso pedagógico </a:t>
            </a:r>
          </a:p>
          <a:p>
            <a:pPr marL="0" indent="0">
              <a:buNone/>
            </a:pPr>
            <a:r>
              <a:rPr lang="es-ES" sz="3200" dirty="0"/>
              <a:t>3.- Encuentros con sabedores ancestrales,  parteras y delegados</a:t>
            </a:r>
          </a:p>
          <a:p>
            <a:pPr marL="0" indent="0">
              <a:buNone/>
            </a:pPr>
            <a:r>
              <a:rPr lang="es-ES" sz="3200" dirty="0"/>
              <a:t>4.- Celebración de la semana ANDINA – Movilización social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ABE0F6-5923-436F-AF87-E56A3BA654B3}"/>
              </a:ext>
            </a:extLst>
          </p:cNvPr>
          <p:cNvSpPr txBox="1"/>
          <p:nvPr/>
        </p:nvSpPr>
        <p:spPr>
          <a:xfrm>
            <a:off x="1638300" y="584200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ACTIVIDADES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5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1443789" y="1607553"/>
            <a:ext cx="8069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MX" sz="3200" b="1" dirty="0"/>
              <a:t>5.- Vida saludable y enfermedades transmisibles</a:t>
            </a:r>
            <a:endParaRPr lang="es-ES" sz="3200" b="1" dirty="0"/>
          </a:p>
        </p:txBody>
      </p:sp>
      <p:pic>
        <p:nvPicPr>
          <p:cNvPr id="6146" name="Picture 2" descr="Enfermedades crónicas de los últimos tiempos - Bienestar Colsanitas">
            <a:extLst>
              <a:ext uri="{FF2B5EF4-FFF2-40B4-BE49-F238E27FC236}">
                <a16:creationId xmlns:a16="http://schemas.microsoft.com/office/drawing/2014/main" id="{B3466D6F-59D1-422B-B813-76F26C5C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11" y="2684771"/>
            <a:ext cx="6096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9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1443789" y="1607553"/>
            <a:ext cx="80691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800" dirty="0"/>
              <a:t>1.- Vacunación: </a:t>
            </a:r>
            <a:r>
              <a:rPr lang="es-MX" sz="2800" dirty="0"/>
              <a:t>3 jornadas Nacionales y 1 Municipal de vacunación</a:t>
            </a:r>
            <a:endParaRPr lang="es-ES" sz="2800" dirty="0"/>
          </a:p>
          <a:p>
            <a:pPr marL="0" indent="0">
              <a:buNone/>
            </a:pPr>
            <a:r>
              <a:rPr lang="es-ES" sz="2800" dirty="0"/>
              <a:t>2.- Implementación de estrategia de vacunación  - </a:t>
            </a:r>
            <a:r>
              <a:rPr lang="es-ES" sz="2800" b="1" dirty="0"/>
              <a:t>EMISORA</a:t>
            </a:r>
            <a:r>
              <a:rPr lang="es-ES" sz="2800" dirty="0"/>
              <a:t> </a:t>
            </a:r>
          </a:p>
          <a:p>
            <a:pPr marL="0" indent="0">
              <a:buNone/>
            </a:pPr>
            <a:r>
              <a:rPr lang="es-ES" sz="2800" dirty="0"/>
              <a:t>3.- Implementación de estrategia PREVENCION DE EDA- TB  - </a:t>
            </a:r>
            <a:r>
              <a:rPr lang="es-ES" sz="2800" b="1" dirty="0"/>
              <a:t>EMISORA </a:t>
            </a:r>
          </a:p>
          <a:p>
            <a:pPr marL="0" indent="0">
              <a:buNone/>
            </a:pPr>
            <a:r>
              <a:rPr lang="es-ES" sz="2800" dirty="0"/>
              <a:t>4.- Búsqueda exhaustiva de sintomáticos respiratorios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ABE0F6-5923-436F-AF87-E56A3BA654B3}"/>
              </a:ext>
            </a:extLst>
          </p:cNvPr>
          <p:cNvSpPr txBox="1"/>
          <p:nvPr/>
        </p:nvSpPr>
        <p:spPr>
          <a:xfrm>
            <a:off x="1638300" y="584200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ACTIVIDADES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3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E4114-5724-4985-A900-98550823E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A70684-2301-4026-994E-BC212B96EB5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0A1015-C4AF-45B4-BAFD-872C3EF27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59" y="0"/>
            <a:ext cx="12210459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69F1330-22D0-4BAA-858C-FE3923D775B7}"/>
              </a:ext>
            </a:extLst>
          </p:cNvPr>
          <p:cNvSpPr txBox="1"/>
          <p:nvPr/>
        </p:nvSpPr>
        <p:spPr>
          <a:xfrm>
            <a:off x="431800" y="1870967"/>
            <a:ext cx="889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b="1" dirty="0">
                <a:solidFill>
                  <a:schemeClr val="bg1"/>
                </a:solidFill>
              </a:rPr>
              <a:t>GRACIAS</a:t>
            </a:r>
            <a:endParaRPr lang="es-CO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4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5857C5A-F5E5-4696-9181-8371BBE7B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64993"/>
              </p:ext>
            </p:extLst>
          </p:nvPr>
        </p:nvGraphicFramePr>
        <p:xfrm>
          <a:off x="1206500" y="1433417"/>
          <a:ext cx="10566399" cy="3506790"/>
        </p:xfrm>
        <a:graphic>
          <a:graphicData uri="http://schemas.openxmlformats.org/drawingml/2006/table">
            <a:tbl>
              <a:tblPr/>
              <a:tblGrid>
                <a:gridCol w="2597074">
                  <a:extLst>
                    <a:ext uri="{9D8B030D-6E8A-4147-A177-3AD203B41FA5}">
                      <a16:colId xmlns:a16="http://schemas.microsoft.com/office/drawing/2014/main" val="2792636106"/>
                    </a:ext>
                  </a:extLst>
                </a:gridCol>
                <a:gridCol w="5527510">
                  <a:extLst>
                    <a:ext uri="{9D8B030D-6E8A-4147-A177-3AD203B41FA5}">
                      <a16:colId xmlns:a16="http://schemas.microsoft.com/office/drawing/2014/main" val="2523037383"/>
                    </a:ext>
                  </a:extLst>
                </a:gridCol>
                <a:gridCol w="2441815">
                  <a:extLst>
                    <a:ext uri="{9D8B030D-6E8A-4147-A177-3AD203B41FA5}">
                      <a16:colId xmlns:a16="http://schemas.microsoft.com/office/drawing/2014/main" val="3629788657"/>
                    </a:ext>
                  </a:extLst>
                </a:gridCol>
              </a:tblGrid>
              <a:tr h="2291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883816"/>
                  </a:ext>
                </a:extLst>
              </a:tr>
              <a:tr h="259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9:15 a.m. - 9:20 a. 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Presentación de la agenda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Edward Mina</a:t>
                      </a:r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339248"/>
                  </a:ext>
                </a:extLst>
              </a:tr>
              <a:tr h="259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9:20 a.m. - 9:25 a-m.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Saludo de bienvenida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Coord. Dr. </a:t>
                      </a:r>
                      <a:r>
                        <a:rPr lang="pt-BR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Maderlein</a:t>
                      </a:r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Yandi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936500"/>
                  </a:ext>
                </a:extLst>
              </a:tr>
              <a:tr h="259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9:25 a.m. - 9:30 a-m.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Presentación de los participantes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Todos los participantes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699441"/>
                  </a:ext>
                </a:extLst>
              </a:tr>
              <a:tr h="390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a.m. - 9:40 a.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Presentación actividades del Plan de intervenciones colectivas Municipio de Puracé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Edward Mina</a:t>
                      </a:r>
                    </a:p>
                    <a:p>
                      <a:pPr algn="ctr" fontAlgn="ctr"/>
                      <a:endParaRPr lang="es-CO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710098"/>
                  </a:ext>
                </a:extLst>
              </a:tr>
              <a:tr h="331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9:40 a.m. - 9:45 a-m.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Presentación de Cartografía Social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Edward Mina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549187"/>
                  </a:ext>
                </a:extLst>
              </a:tr>
              <a:tr h="460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9:45 a.m. – 10:00 a-m.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 # 01 Desarrollo de la Cartografía Social por los grupos conformados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Todos los participantes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316707"/>
                  </a:ext>
                </a:extLst>
              </a:tr>
              <a:tr h="250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10:00 a.m. - 11:00 a-m.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Socialización Cartografía Social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Relatores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186453"/>
                  </a:ext>
                </a:extLst>
              </a:tr>
              <a:tr h="259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a.m. - 11:05 a-m.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Refrigerio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 los participantes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55904"/>
                  </a:ext>
                </a:extLst>
              </a:tr>
              <a:tr h="284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11:05 a.m. - 12:00m.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 # 02 Plan de acción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Todos los participantes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005775"/>
                  </a:ext>
                </a:extLst>
              </a:tr>
              <a:tr h="5199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 00 m. -12:05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 Actividad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Coord. Dr. </a:t>
                      </a:r>
                      <a:r>
                        <a:rPr lang="pt-BR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Maderlein</a:t>
                      </a:r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Yandi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000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24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56A6950-281B-4F00-BAEB-5589AAF2C088}"/>
              </a:ext>
            </a:extLst>
          </p:cNvPr>
          <p:cNvSpPr txBox="1"/>
          <p:nvPr/>
        </p:nvSpPr>
        <p:spPr>
          <a:xfrm>
            <a:off x="2184400" y="977900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OBJETIVO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1917700" y="17399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endParaRPr lang="es-ES" sz="3200" b="1" dirty="0"/>
          </a:p>
          <a:p>
            <a:pPr marL="0" indent="0" algn="just">
              <a:buNone/>
            </a:pPr>
            <a:r>
              <a:rPr lang="es-ES" sz="3200" dirty="0"/>
              <a:t>Elaboración de Cartografía Social para Identificar  y consolidar  las necesidades de salud desde la visión de comunidad seleccionada</a:t>
            </a:r>
            <a:r>
              <a:rPr lang="es-MX" sz="3200" dirty="0"/>
              <a:t> y elaboración de </a:t>
            </a:r>
            <a:r>
              <a:rPr lang="es-ES" sz="3200" dirty="0"/>
              <a:t> Plan de Trabajo.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18925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56A6950-281B-4F00-BAEB-5589AAF2C088}"/>
              </a:ext>
            </a:extLst>
          </p:cNvPr>
          <p:cNvSpPr txBox="1"/>
          <p:nvPr/>
        </p:nvSpPr>
        <p:spPr>
          <a:xfrm>
            <a:off x="749300" y="431800"/>
            <a:ext cx="706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ATENCION PRIMARIA EN SALUD</a:t>
            </a:r>
            <a:endParaRPr lang="es-C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6DB966C-5161-41B1-AA48-4CC64C665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1" y="1464678"/>
            <a:ext cx="6819899" cy="39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56A6950-281B-4F00-BAEB-5589AAF2C088}"/>
              </a:ext>
            </a:extLst>
          </p:cNvPr>
          <p:cNvSpPr txBox="1"/>
          <p:nvPr/>
        </p:nvSpPr>
        <p:spPr>
          <a:xfrm>
            <a:off x="-84889" y="452117"/>
            <a:ext cx="8362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EQUIPO MULTIDISCIPLINARIO Y DISTRIBUCION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3696313" y="2083290"/>
            <a:ext cx="2143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 Enfermería</a:t>
            </a:r>
            <a:endParaRPr lang="es-CO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2E599-223A-42C1-BAB2-09D18EBBDDFA}"/>
              </a:ext>
            </a:extLst>
          </p:cNvPr>
          <p:cNvSpPr txBox="1"/>
          <p:nvPr/>
        </p:nvSpPr>
        <p:spPr>
          <a:xfrm>
            <a:off x="8584445" y="1394897"/>
            <a:ext cx="3382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 b="1" dirty="0"/>
              <a:t> ENTORNOS</a:t>
            </a:r>
          </a:p>
          <a:p>
            <a:pPr marL="0" indent="0">
              <a:buNone/>
            </a:pPr>
            <a:r>
              <a:rPr lang="es-ES" sz="2000" dirty="0"/>
              <a:t>1.- </a:t>
            </a:r>
            <a:r>
              <a:rPr lang="es-MX" sz="2000" dirty="0"/>
              <a:t>Fortalecimiento de la autoridad sanitaria para la gestión en salud.                             2.- Vida saludable y condiciones no transmisibles                                                                 3.- Convivencia social y salud mental                                                                                    4.- Sexualidad derechos sexuales y reproductivos                                                                   5.- Vida saludable y enfermedades transmisibles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32C253-44C1-4336-97EA-6E918C141274}"/>
              </a:ext>
            </a:extLst>
          </p:cNvPr>
          <p:cNvSpPr txBox="1"/>
          <p:nvPr/>
        </p:nvSpPr>
        <p:spPr>
          <a:xfrm>
            <a:off x="8009310" y="5191282"/>
            <a:ext cx="4427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DISTRIBUCION: 334 Familias-1000 Familias</a:t>
            </a:r>
          </a:p>
        </p:txBody>
      </p:sp>
      <p:pic>
        <p:nvPicPr>
          <p:cNvPr id="1030" name="Picture 6" descr="Ilustración de Médico Enfermera Trabajador Médico Ilustración Vectorial De  Cuerpo Completo Sobre Fondo Blanco y más Vectores Libres de Derechos de  Enfermera - iStock">
            <a:extLst>
              <a:ext uri="{FF2B5EF4-FFF2-40B4-BE49-F238E27FC236}">
                <a16:creationId xmlns:a16="http://schemas.microsoft.com/office/drawing/2014/main" id="{8B739708-7D6D-42A1-89B8-D81284797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68" y="1021482"/>
            <a:ext cx="1205225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2215E3F-AAA8-4137-B7C6-A748F96513F9}"/>
              </a:ext>
            </a:extLst>
          </p:cNvPr>
          <p:cNvSpPr txBox="1"/>
          <p:nvPr/>
        </p:nvSpPr>
        <p:spPr>
          <a:xfrm>
            <a:off x="1218277" y="3046609"/>
            <a:ext cx="1643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/>
              <a:t>Psicología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BAE4A8A-356C-466E-A46E-4EC82CF246BF}"/>
              </a:ext>
            </a:extLst>
          </p:cNvPr>
          <p:cNvSpPr txBox="1"/>
          <p:nvPr/>
        </p:nvSpPr>
        <p:spPr>
          <a:xfrm>
            <a:off x="6398775" y="2998061"/>
            <a:ext cx="1744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/>
              <a:t>3 Auxiliares de Enfermería.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BD6DD1B-7B0A-4469-B24F-5F5F4F079E84}"/>
              </a:ext>
            </a:extLst>
          </p:cNvPr>
          <p:cNvSpPr txBox="1"/>
          <p:nvPr/>
        </p:nvSpPr>
        <p:spPr>
          <a:xfrm>
            <a:off x="2416163" y="4574655"/>
            <a:ext cx="1833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/>
              <a:t>Técnico de actividad Física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EE901A-26E9-4B69-A3A0-D99204B6F00B}"/>
              </a:ext>
            </a:extLst>
          </p:cNvPr>
          <p:cNvSpPr txBox="1"/>
          <p:nvPr/>
        </p:nvSpPr>
        <p:spPr>
          <a:xfrm>
            <a:off x="4348971" y="4665340"/>
            <a:ext cx="2866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/>
              <a:t> Saneamiento básico</a:t>
            </a:r>
          </a:p>
        </p:txBody>
      </p:sp>
      <p:pic>
        <p:nvPicPr>
          <p:cNvPr id="1032" name="Picture 8" descr="internacional enfermeras día en mayo 12 ilustración para contribuciones ese  enfermero hacer a sociedad en plano dibujos animados mano dibujado para  aterrizaje página plantillas 20734418 Vector en Vecteezy">
            <a:extLst>
              <a:ext uri="{FF2B5EF4-FFF2-40B4-BE49-F238E27FC236}">
                <a16:creationId xmlns:a16="http://schemas.microsoft.com/office/drawing/2014/main" id="{38402930-89E8-4379-8818-325F17BD5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6" r="27613" b="18128"/>
          <a:stretch/>
        </p:blipFill>
        <p:spPr bwMode="auto">
          <a:xfrm>
            <a:off x="6830046" y="1967367"/>
            <a:ext cx="671357" cy="92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548B132-49D9-424A-8090-EFC4D2AE1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1969390"/>
            <a:ext cx="629096" cy="1077219"/>
          </a:xfrm>
          <a:prstGeom prst="rect">
            <a:avLst/>
          </a:prstGeom>
        </p:spPr>
      </p:pic>
      <p:pic>
        <p:nvPicPr>
          <p:cNvPr id="1034" name="Picture 10" descr="Icono de actividad física. Dibujos animados de la actividad física icono  vector para el diseño web aislado sobre fondo blanco Imagen Vector de stock  - Alamy">
            <a:extLst>
              <a:ext uri="{FF2B5EF4-FFF2-40B4-BE49-F238E27FC236}">
                <a16:creationId xmlns:a16="http://schemas.microsoft.com/office/drawing/2014/main" id="{061FBC1C-FBE9-483E-8384-81AFAD672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06" y="3597827"/>
            <a:ext cx="582868" cy="95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ectores e ilustraciones de Saneamiento agua para descargar gratis | Freepik">
            <a:extLst>
              <a:ext uri="{FF2B5EF4-FFF2-40B4-BE49-F238E27FC236}">
                <a16:creationId xmlns:a16="http://schemas.microsoft.com/office/drawing/2014/main" id="{09AEFD16-D9C2-440F-9F30-5CCC5D4B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65" y="3732662"/>
            <a:ext cx="954145" cy="95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CBB1DF3A-A15C-4B08-8FD1-A9F0D65CBD9C}"/>
              </a:ext>
            </a:extLst>
          </p:cNvPr>
          <p:cNvSpPr/>
          <p:nvPr/>
        </p:nvSpPr>
        <p:spPr>
          <a:xfrm rot="9116326">
            <a:off x="2756945" y="1649277"/>
            <a:ext cx="7564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2D1417E5-BC9F-44C2-ADD7-88FA250D1F3A}"/>
              </a:ext>
            </a:extLst>
          </p:cNvPr>
          <p:cNvSpPr/>
          <p:nvPr/>
        </p:nvSpPr>
        <p:spPr>
          <a:xfrm rot="3621147">
            <a:off x="1664160" y="3715415"/>
            <a:ext cx="7564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BFFEEAED-6C54-4074-9EBE-374677A73A0A}"/>
              </a:ext>
            </a:extLst>
          </p:cNvPr>
          <p:cNvSpPr/>
          <p:nvPr/>
        </p:nvSpPr>
        <p:spPr>
          <a:xfrm>
            <a:off x="4093211" y="4192213"/>
            <a:ext cx="7564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D1CC21FE-C4E9-4DE2-AE21-B3D1C74BFCC0}"/>
              </a:ext>
            </a:extLst>
          </p:cNvPr>
          <p:cNvSpPr/>
          <p:nvPr/>
        </p:nvSpPr>
        <p:spPr>
          <a:xfrm rot="1765834">
            <a:off x="5536795" y="1664472"/>
            <a:ext cx="7564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98A5689E-1EEF-4F8A-A24E-127BB1343D76}"/>
              </a:ext>
            </a:extLst>
          </p:cNvPr>
          <p:cNvSpPr/>
          <p:nvPr/>
        </p:nvSpPr>
        <p:spPr>
          <a:xfrm rot="7663279">
            <a:off x="6349846" y="3752764"/>
            <a:ext cx="756446" cy="537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779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2247899" y="2120900"/>
            <a:ext cx="9109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MX" sz="3200" b="1" dirty="0"/>
              <a:t>1.- Fortalecimiento de la autoridad sanitaria para la gestión en salud.</a:t>
            </a:r>
          </a:p>
        </p:txBody>
      </p:sp>
    </p:spTree>
    <p:extLst>
      <p:ext uri="{BB962C8B-B14F-4D97-AF65-F5344CB8AC3E}">
        <p14:creationId xmlns:p14="http://schemas.microsoft.com/office/powerpoint/2010/main" val="46280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208547" y="1142331"/>
            <a:ext cx="11117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Selección de Micro territorio y familias a caracterizar.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CD54E3-9865-4594-A264-AADAF23E9A26}"/>
              </a:ext>
            </a:extLst>
          </p:cNvPr>
          <p:cNvSpPr txBox="1"/>
          <p:nvPr/>
        </p:nvSpPr>
        <p:spPr>
          <a:xfrm>
            <a:off x="1147009" y="2274838"/>
            <a:ext cx="3793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Criterios de Inclusión:</a:t>
            </a:r>
          </a:p>
          <a:p>
            <a:endParaRPr lang="es-ES" sz="2400" dirty="0"/>
          </a:p>
          <a:p>
            <a:r>
              <a:rPr lang="es-ES" sz="2400" dirty="0"/>
              <a:t>Accesibilidad</a:t>
            </a:r>
          </a:p>
          <a:p>
            <a:r>
              <a:rPr lang="es-ES" sz="2400" dirty="0"/>
              <a:t>Caracterización previa</a:t>
            </a:r>
          </a:p>
          <a:p>
            <a:r>
              <a:rPr lang="es-ES" sz="2400" dirty="0"/>
              <a:t>Población ya caracterizada</a:t>
            </a:r>
          </a:p>
          <a:p>
            <a:r>
              <a:rPr lang="es-ES" sz="2400" dirty="0"/>
              <a:t>Existencia de Institución Educativas</a:t>
            </a:r>
          </a:p>
          <a:p>
            <a:endParaRPr lang="es-ES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F2C6D-8E69-45C5-B3F8-E4D717E45335}"/>
              </a:ext>
            </a:extLst>
          </p:cNvPr>
          <p:cNvSpPr txBox="1"/>
          <p:nvPr/>
        </p:nvSpPr>
        <p:spPr>
          <a:xfrm>
            <a:off x="6593308" y="2274838"/>
            <a:ext cx="40907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Criterios de Exclusión:</a:t>
            </a:r>
          </a:p>
          <a:p>
            <a:endParaRPr lang="es-ES" sz="2400" dirty="0"/>
          </a:p>
          <a:p>
            <a:r>
              <a:rPr lang="es-ES" sz="2400" dirty="0"/>
              <a:t>Población ya Caracterizadas</a:t>
            </a:r>
          </a:p>
        </p:txBody>
      </p:sp>
      <p:sp>
        <p:nvSpPr>
          <p:cNvPr id="6" name="Símbolo &quot;No permitido&quot; 5">
            <a:extLst>
              <a:ext uri="{FF2B5EF4-FFF2-40B4-BE49-F238E27FC236}">
                <a16:creationId xmlns:a16="http://schemas.microsoft.com/office/drawing/2014/main" id="{33FE29DF-4C7B-4549-83DA-0C0810F92FCA}"/>
              </a:ext>
            </a:extLst>
          </p:cNvPr>
          <p:cNvSpPr/>
          <p:nvPr/>
        </p:nvSpPr>
        <p:spPr>
          <a:xfrm>
            <a:off x="7347284" y="3801979"/>
            <a:ext cx="1556084" cy="139566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3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1588169" y="1174101"/>
            <a:ext cx="7061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Cartografía Social identificación de necesidades.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Elaboración de Plan de Trabajo.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Desarrollo de capacidades de talento humano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Caracterización social y demográfica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Planes de intervención.</a:t>
            </a:r>
          </a:p>
          <a:p>
            <a:endParaRPr lang="es-ES" sz="2800" dirty="0"/>
          </a:p>
          <a:p>
            <a:r>
              <a:rPr lang="es-ES" sz="2800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8BE8CC-ED23-41B5-8D86-7714C21A1C71}"/>
              </a:ext>
            </a:extLst>
          </p:cNvPr>
          <p:cNvSpPr txBox="1"/>
          <p:nvPr/>
        </p:nvSpPr>
        <p:spPr>
          <a:xfrm>
            <a:off x="1205164" y="402628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ACTIVIDADES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El Equipo Del Negocio De Personaje De Dibujos Animados Tiene Conversación  Mujer Y Hombre En La Reunión De La Mañana Ilustración del Vector -  Ilustración de muchacha, vector: 131375643">
            <a:extLst>
              <a:ext uri="{FF2B5EF4-FFF2-40B4-BE49-F238E27FC236}">
                <a16:creationId xmlns:a16="http://schemas.microsoft.com/office/drawing/2014/main" id="{D0C407CC-1802-4DFB-8F22-DF861DF1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26" y="1761121"/>
            <a:ext cx="3616825" cy="27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1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E25F1-80BC-4E7D-8B88-B29618954FC0}"/>
              </a:ext>
            </a:extLst>
          </p:cNvPr>
          <p:cNvSpPr txBox="1"/>
          <p:nvPr/>
        </p:nvSpPr>
        <p:spPr>
          <a:xfrm>
            <a:off x="1092868" y="2351782"/>
            <a:ext cx="706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MX" sz="3200" b="1" dirty="0"/>
              <a:t>2.- Vida saludable y condiciones no transmisibles.</a:t>
            </a:r>
            <a:endParaRPr lang="es-ES" sz="3200" b="1" dirty="0"/>
          </a:p>
        </p:txBody>
      </p:sp>
      <p:pic>
        <p:nvPicPr>
          <p:cNvPr id="3074" name="Picture 2" descr="Estilo de vida saludable doodle ilustración fondo aislado | Vector Premium">
            <a:extLst>
              <a:ext uri="{FF2B5EF4-FFF2-40B4-BE49-F238E27FC236}">
                <a16:creationId xmlns:a16="http://schemas.microsoft.com/office/drawing/2014/main" id="{0CBB91F1-4CB3-49CC-ABF8-C2BA014A8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95" y="1730876"/>
            <a:ext cx="3396248" cy="33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80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" id="{4128C20E-B1AA-4547-BB95-C29789FF2C24}" vid="{E8E03D74-5D70-4002-9FC1-B9B05D9F3FF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PRESENTACION PURACE</Template>
  <TotalTime>463</TotalTime>
  <Words>588</Words>
  <Application>Microsoft Office PowerPoint</Application>
  <PresentationFormat>Panorámica</PresentationFormat>
  <Paragraphs>98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Gotham Black</vt:lpstr>
      <vt:lpstr>Omnes</vt:lpstr>
      <vt:lpstr>Omnes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Ana Doris</cp:lastModifiedBy>
  <cp:revision>3</cp:revision>
  <dcterms:created xsi:type="dcterms:W3CDTF">2023-06-08T15:15:01Z</dcterms:created>
  <dcterms:modified xsi:type="dcterms:W3CDTF">2023-06-08T23:34:03Z</dcterms:modified>
</cp:coreProperties>
</file>